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  <a:srgbClr val="CC0099"/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7" d="100"/>
          <a:sy n="87" d="100"/>
        </p:scale>
        <p:origin x="-850" y="1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0189523590963022"/>
          <c:y val="0"/>
          <c:w val="0.64909678477690291"/>
          <c:h val="0.8409323326771653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Monthly Analytics</c:v>
                </c:pt>
              </c:strCache>
            </c:strRef>
          </c:tx>
          <c:spPr>
            <a:solidFill>
              <a:srgbClr val="7030A0"/>
            </a:solidFill>
            <a:ln>
              <a:solidFill>
                <a:srgbClr val="7030A0"/>
              </a:solidFill>
            </a:ln>
          </c:spPr>
          <c:invertIfNegative val="0"/>
          <c:cat>
            <c:strRef>
              <c:f>Sheet1!$A$2:$A$4</c:f>
              <c:strCache>
                <c:ptCount val="2"/>
                <c:pt idx="0">
                  <c:v>Page Views</c:v>
                </c:pt>
                <c:pt idx="1">
                  <c:v>Unique Visitors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6500</c:v>
                </c:pt>
                <c:pt idx="1">
                  <c:v>4000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6800256"/>
        <c:axId val="216425216"/>
      </c:barChart>
      <c:catAx>
        <c:axId val="216800256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216425216"/>
        <c:crosses val="autoZero"/>
        <c:auto val="1"/>
        <c:lblAlgn val="ctr"/>
        <c:lblOffset val="100"/>
        <c:noMultiLvlLbl val="0"/>
      </c:catAx>
      <c:valAx>
        <c:axId val="216425216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21680025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900A62-0635-4708-818C-ABFAA92858AD}" type="datetimeFigureOut">
              <a:rPr lang="en-US" smtClean="0"/>
              <a:t>7/10/2015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E39CF3-BE1E-45E9-9135-1E32494AA2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7599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E39CF3-BE1E-45E9-9135-1E32494AA2B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0636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F1E82-E4E3-4FE3-956D-C91C7C696422}" type="datetimeFigureOut">
              <a:rPr lang="en-US" smtClean="0"/>
              <a:t>7/10/2015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70B2F-4ACF-497E-A12D-FC5BB8DF34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17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F1E82-E4E3-4FE3-956D-C91C7C696422}" type="datetimeFigureOut">
              <a:rPr lang="en-US" smtClean="0"/>
              <a:t>7/10/2015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70B2F-4ACF-497E-A12D-FC5BB8DF34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879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F1E82-E4E3-4FE3-956D-C91C7C696422}" type="datetimeFigureOut">
              <a:rPr lang="en-US" smtClean="0"/>
              <a:t>7/10/2015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70B2F-4ACF-497E-A12D-FC5BB8DF34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043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F1E82-E4E3-4FE3-956D-C91C7C696422}" type="datetimeFigureOut">
              <a:rPr lang="en-US" smtClean="0"/>
              <a:t>7/10/2015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70B2F-4ACF-497E-A12D-FC5BB8DF34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077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F1E82-E4E3-4FE3-956D-C91C7C696422}" type="datetimeFigureOut">
              <a:rPr lang="en-US" smtClean="0"/>
              <a:t>7/10/2015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70B2F-4ACF-497E-A12D-FC5BB8DF34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231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F1E82-E4E3-4FE3-956D-C91C7C696422}" type="datetimeFigureOut">
              <a:rPr lang="en-US" smtClean="0"/>
              <a:t>7/10/2015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70B2F-4ACF-497E-A12D-FC5BB8DF34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06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F1E82-E4E3-4FE3-956D-C91C7C696422}" type="datetimeFigureOut">
              <a:rPr lang="en-US" smtClean="0"/>
              <a:t>7/10/2015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70B2F-4ACF-497E-A12D-FC5BB8DF34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149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F1E82-E4E3-4FE3-956D-C91C7C696422}" type="datetimeFigureOut">
              <a:rPr lang="en-US" smtClean="0"/>
              <a:t>7/10/2015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70B2F-4ACF-497E-A12D-FC5BB8DF34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229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F1E82-E4E3-4FE3-956D-C91C7C696422}" type="datetimeFigureOut">
              <a:rPr lang="en-US" smtClean="0"/>
              <a:t>7/10/2015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70B2F-4ACF-497E-A12D-FC5BB8DF34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284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F1E82-E4E3-4FE3-956D-C91C7C696422}" type="datetimeFigureOut">
              <a:rPr lang="en-US" smtClean="0"/>
              <a:t>7/10/2015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70B2F-4ACF-497E-A12D-FC5BB8DF34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064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F1E82-E4E3-4FE3-956D-C91C7C696422}" type="datetimeFigureOut">
              <a:rPr lang="en-US" smtClean="0"/>
              <a:t>7/10/2015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70B2F-4ACF-497E-A12D-FC5BB8DF34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520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1F1E82-E4E3-4FE3-956D-C91C7C696422}" type="datetimeFigureOut">
              <a:rPr lang="en-US" smtClean="0"/>
              <a:t>7/10/2015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470B2F-4ACF-497E-A12D-FC5BB8DF34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666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13" Type="http://schemas.openxmlformats.org/officeDocument/2006/relationships/hyperlink" Target="http://fitfluential.com/" TargetMode="External"/><Relationship Id="rId3" Type="http://schemas.openxmlformats.org/officeDocument/2006/relationships/hyperlink" Target="http://got2run4me.com/" TargetMode="External"/><Relationship Id="rId7" Type="http://schemas.openxmlformats.org/officeDocument/2006/relationships/hyperlink" Target="https://instagram.com/got2run4me" TargetMode="External"/><Relationship Id="rId12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chart" Target="../charts/chart1.xml"/><Relationship Id="rId11" Type="http://schemas.openxmlformats.org/officeDocument/2006/relationships/hyperlink" Target="http://facebook.com/got2run4me" TargetMode="External"/><Relationship Id="rId5" Type="http://schemas.openxmlformats.org/officeDocument/2006/relationships/image" Target="../media/image2.png"/><Relationship Id="rId15" Type="http://schemas.openxmlformats.org/officeDocument/2006/relationships/hyperlink" Target="http://blog.cherryblossom.org/sr-and-blogger-bios/" TargetMode="External"/><Relationship Id="rId10" Type="http://schemas.openxmlformats.org/officeDocument/2006/relationships/image" Target="../media/image4.png"/><Relationship Id="rId4" Type="http://schemas.openxmlformats.org/officeDocument/2006/relationships/image" Target="../media/image1.jpg"/><Relationship Id="rId9" Type="http://schemas.openxmlformats.org/officeDocument/2006/relationships/hyperlink" Target="http://twitter.com/got2run4me" TargetMode="External"/><Relationship Id="rId14" Type="http://schemas.openxmlformats.org/officeDocument/2006/relationships/hyperlink" Target="http://fitapproach.com/get-involved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14600" y="167638"/>
            <a:ext cx="3733800" cy="2292093"/>
          </a:xfrm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en-US" sz="2400" dirty="0" smtClean="0">
                <a:solidFill>
                  <a:srgbClr val="0070C0"/>
                </a:solidFill>
                <a:latin typeface="Lucida Handwriting" panose="03010101010101010101" pitchFamily="66" charset="0"/>
              </a:rPr>
              <a:t>Running </a:t>
            </a:r>
            <a:br>
              <a:rPr lang="en-US" sz="2400" dirty="0" smtClean="0">
                <a:solidFill>
                  <a:srgbClr val="0070C0"/>
                </a:solidFill>
                <a:latin typeface="Lucida Handwriting" panose="03010101010101010101" pitchFamily="66" charset="0"/>
              </a:rPr>
            </a:br>
            <a:r>
              <a:rPr lang="en-US" sz="2400" dirty="0" smtClean="0">
                <a:solidFill>
                  <a:srgbClr val="0070C0"/>
                </a:solidFill>
                <a:latin typeface="Lucida Handwriting" panose="03010101010101010101" pitchFamily="66" charset="0"/>
              </a:rPr>
              <a:t>With </a:t>
            </a:r>
            <a:br>
              <a:rPr lang="en-US" sz="2400" dirty="0" smtClean="0">
                <a:solidFill>
                  <a:srgbClr val="0070C0"/>
                </a:solidFill>
                <a:latin typeface="Lucida Handwriting" panose="03010101010101010101" pitchFamily="66" charset="0"/>
              </a:rPr>
            </a:br>
            <a:r>
              <a:rPr lang="en-US" sz="2400" dirty="0" smtClean="0">
                <a:solidFill>
                  <a:srgbClr val="0070C0"/>
                </a:solidFill>
                <a:latin typeface="Lucida Handwriting" panose="03010101010101010101" pitchFamily="66" charset="0"/>
              </a:rPr>
              <a:t>Perseverance </a:t>
            </a:r>
            <a:br>
              <a:rPr lang="en-US" sz="2400" dirty="0" smtClean="0">
                <a:solidFill>
                  <a:srgbClr val="0070C0"/>
                </a:solidFill>
                <a:latin typeface="Lucida Handwriting" panose="03010101010101010101" pitchFamily="66" charset="0"/>
              </a:rPr>
            </a:br>
            <a:r>
              <a:rPr lang="en-US" dirty="0">
                <a:solidFill>
                  <a:srgbClr val="CC0099"/>
                </a:solidFill>
              </a:rPr>
              <a:t>Got2Run4Me@gmail.com</a:t>
            </a:r>
            <a:r>
              <a:rPr lang="en-US" sz="2400" dirty="0" smtClean="0">
                <a:solidFill>
                  <a:srgbClr val="CC0099"/>
                </a:solidFill>
                <a:latin typeface="Lucida Handwriting" panose="03010101010101010101" pitchFamily="66" charset="0"/>
              </a:rPr>
              <a:t/>
            </a:r>
            <a:br>
              <a:rPr lang="en-US" sz="2400" dirty="0" smtClean="0">
                <a:solidFill>
                  <a:srgbClr val="CC0099"/>
                </a:solidFill>
                <a:latin typeface="Lucida Handwriting" panose="03010101010101010101" pitchFamily="66" charset="0"/>
              </a:rPr>
            </a:br>
            <a:r>
              <a:rPr lang="en-US" dirty="0" smtClean="0">
                <a:solidFill>
                  <a:srgbClr val="FF33CC"/>
                </a:solidFill>
                <a:hlinkClick r:id="rId3"/>
              </a:rPr>
              <a:t>http://got2run4me.com</a:t>
            </a:r>
            <a:endParaRPr lang="en-US" dirty="0">
              <a:solidFill>
                <a:srgbClr val="CC0099"/>
              </a:solidFill>
            </a:endParaRPr>
          </a:p>
        </p:txBody>
      </p:sp>
      <p:pic>
        <p:nvPicPr>
          <p:cNvPr id="12" name="Content Placeholder 11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52400"/>
            <a:ext cx="2133600" cy="2133600"/>
          </a:xfrm>
        </p:spPr>
      </p:pic>
      <p:sp>
        <p:nvSpPr>
          <p:cNvPr id="18" name="Text Placeholder 17"/>
          <p:cNvSpPr>
            <a:spLocks noGrp="1"/>
          </p:cNvSpPr>
          <p:nvPr>
            <p:ph type="body" sz="half" idx="2"/>
          </p:nvPr>
        </p:nvSpPr>
        <p:spPr>
          <a:xfrm>
            <a:off x="6477000" y="3037333"/>
            <a:ext cx="2286000" cy="3250699"/>
          </a:xfrm>
        </p:spPr>
        <p:txBody>
          <a:bodyPr>
            <a:noAutofit/>
          </a:bodyPr>
          <a:lstStyle/>
          <a:p>
            <a:r>
              <a:rPr lang="en-US" sz="1600" dirty="0" smtClean="0"/>
              <a:t>I write about my experiences, struggles, and triumphs as I try to balance everything life throws my way with fitness and faith. </a:t>
            </a:r>
          </a:p>
          <a:p>
            <a:r>
              <a:rPr lang="en-US" sz="1600" dirty="0" smtClean="0"/>
              <a:t>Staying fit helps me get through the daily stresses of work and family, while my faith helps me handle the bigger issues.</a:t>
            </a:r>
          </a:p>
          <a:p>
            <a:endParaRPr lang="en-US" sz="16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3300" y="228600"/>
            <a:ext cx="2739700" cy="2667000"/>
          </a:xfrm>
          <a:prstGeom prst="rect">
            <a:avLst/>
          </a:prstGeom>
        </p:spPr>
      </p:pic>
      <p:graphicFrame>
        <p:nvGraphicFramePr>
          <p:cNvPr id="13" name="Chart 12"/>
          <p:cNvGraphicFramePr/>
          <p:nvPr>
            <p:extLst>
              <p:ext uri="{D42A27DB-BD31-4B8C-83A1-F6EECF244321}">
                <p14:modId xmlns:p14="http://schemas.microsoft.com/office/powerpoint/2010/main" val="2364317260"/>
              </p:ext>
            </p:extLst>
          </p:nvPr>
        </p:nvGraphicFramePr>
        <p:xfrm>
          <a:off x="2576146" y="3208789"/>
          <a:ext cx="3527750" cy="15209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pic>
        <p:nvPicPr>
          <p:cNvPr id="14" name="Picture 13">
            <a:hlinkClick r:id="rId7"/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0478" y="4854706"/>
            <a:ext cx="548640" cy="548640"/>
          </a:xfrm>
          <a:prstGeom prst="rect">
            <a:avLst/>
          </a:prstGeom>
        </p:spPr>
      </p:pic>
      <p:pic>
        <p:nvPicPr>
          <p:cNvPr id="15" name="Picture 14">
            <a:hlinkClick r:id="rId9"/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5498" y="4855474"/>
            <a:ext cx="636403" cy="517392"/>
          </a:xfrm>
          <a:prstGeom prst="rect">
            <a:avLst/>
          </a:prstGeom>
        </p:spPr>
      </p:pic>
      <p:pic>
        <p:nvPicPr>
          <p:cNvPr id="16" name="Picture 15">
            <a:hlinkClick r:id="rId11"/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1560" y="4854706"/>
            <a:ext cx="518160" cy="518160"/>
          </a:xfrm>
          <a:prstGeom prst="rect">
            <a:avLst/>
          </a:prstGeom>
        </p:spPr>
      </p:pic>
      <p:sp>
        <p:nvSpPr>
          <p:cNvPr id="25" name="Text Placeholder 17"/>
          <p:cNvSpPr txBox="1">
            <a:spLocks/>
          </p:cNvSpPr>
          <p:nvPr/>
        </p:nvSpPr>
        <p:spPr>
          <a:xfrm>
            <a:off x="2933700" y="2743200"/>
            <a:ext cx="2971800" cy="533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800" b="1" dirty="0" smtClean="0"/>
              <a:t>Monthly Analytics</a:t>
            </a:r>
            <a:endParaRPr lang="en-US" sz="1800" b="1" dirty="0"/>
          </a:p>
        </p:txBody>
      </p:sp>
      <p:sp>
        <p:nvSpPr>
          <p:cNvPr id="26" name="Text Placeholder 17"/>
          <p:cNvSpPr txBox="1">
            <a:spLocks/>
          </p:cNvSpPr>
          <p:nvPr/>
        </p:nvSpPr>
        <p:spPr>
          <a:xfrm>
            <a:off x="4800600" y="533400"/>
            <a:ext cx="3962400" cy="1447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600" dirty="0"/>
          </a:p>
        </p:txBody>
      </p:sp>
      <p:sp>
        <p:nvSpPr>
          <p:cNvPr id="27" name="Text Placeholder 17"/>
          <p:cNvSpPr txBox="1">
            <a:spLocks/>
          </p:cNvSpPr>
          <p:nvPr/>
        </p:nvSpPr>
        <p:spPr>
          <a:xfrm>
            <a:off x="30479" y="2400300"/>
            <a:ext cx="2465069" cy="40767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 smtClean="0"/>
              <a:t>I am a 40-something wife, mother and attorney living in Alexandria, Virginia  and working in Washington, D.C. I have been running since 2001, through the trials of raising teenagers and managing a successful  but stressful career. </a:t>
            </a:r>
          </a:p>
          <a:p>
            <a:r>
              <a:rPr lang="en-US" sz="1600" dirty="0" smtClean="0"/>
              <a:t>I have been a </a:t>
            </a:r>
            <a:r>
              <a:rPr lang="en-US" sz="1600" dirty="0" smtClean="0">
                <a:hlinkClick r:id="rId13"/>
              </a:rPr>
              <a:t>Fitfluential</a:t>
            </a:r>
            <a:r>
              <a:rPr lang="en-US" sz="1600" dirty="0" smtClean="0"/>
              <a:t> ambassador since </a:t>
            </a:r>
            <a:r>
              <a:rPr lang="en-US" sz="1600" dirty="0" smtClean="0"/>
              <a:t>2013, a </a:t>
            </a:r>
            <a:r>
              <a:rPr lang="en-US" sz="1600" dirty="0" err="1" smtClean="0">
                <a:hlinkClick r:id="rId14"/>
              </a:rPr>
              <a:t>Sweatpink</a:t>
            </a:r>
            <a:r>
              <a:rPr lang="en-US" sz="1600" dirty="0" smtClean="0"/>
              <a:t> ambassador since 2015  </a:t>
            </a:r>
            <a:r>
              <a:rPr lang="en-US" sz="1600" dirty="0" smtClean="0"/>
              <a:t>and </a:t>
            </a:r>
            <a:r>
              <a:rPr lang="en-US" sz="1600" dirty="0" smtClean="0"/>
              <a:t>a </a:t>
            </a:r>
            <a:r>
              <a:rPr lang="en-US" sz="1600" dirty="0" smtClean="0"/>
              <a:t>blogger for the </a:t>
            </a:r>
            <a:r>
              <a:rPr lang="en-US" sz="1600" dirty="0" smtClean="0">
                <a:hlinkClick r:id="rId15"/>
              </a:rPr>
              <a:t>2014 </a:t>
            </a:r>
            <a:r>
              <a:rPr lang="en-US" sz="1600" dirty="0" smtClean="0">
                <a:hlinkClick r:id="rId15"/>
              </a:rPr>
              <a:t>and 2015 Credit </a:t>
            </a:r>
            <a:r>
              <a:rPr lang="en-US" sz="1600" dirty="0" smtClean="0">
                <a:hlinkClick r:id="rId15"/>
              </a:rPr>
              <a:t>Union Cherry Blossom 10 Mile Run.</a:t>
            </a:r>
            <a:r>
              <a:rPr lang="en-US" sz="1600" dirty="0" smtClean="0"/>
              <a:t> </a:t>
            </a:r>
          </a:p>
          <a:p>
            <a:r>
              <a:rPr lang="en-US" sz="1600" dirty="0" smtClean="0"/>
              <a:t>--Coco</a:t>
            </a:r>
            <a:endParaRPr lang="en-US" sz="1600" dirty="0"/>
          </a:p>
        </p:txBody>
      </p:sp>
      <p:sp>
        <p:nvSpPr>
          <p:cNvPr id="28" name="Text Placeholder 17"/>
          <p:cNvSpPr txBox="1">
            <a:spLocks/>
          </p:cNvSpPr>
          <p:nvPr/>
        </p:nvSpPr>
        <p:spPr>
          <a:xfrm>
            <a:off x="2667000" y="4854706"/>
            <a:ext cx="3706820" cy="838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 smtClean="0"/>
          </a:p>
          <a:p>
            <a:pPr algn="ctr"/>
            <a:r>
              <a:rPr lang="en-US" dirty="0" smtClean="0"/>
              <a:t>(2275)                      (775)                   (555)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1200" dirty="0" smtClean="0"/>
              <a:t>*Google Analytics </a:t>
            </a:r>
            <a:r>
              <a:rPr lang="en-US" sz="1200" dirty="0" smtClean="0"/>
              <a:t>June 30, 2015</a:t>
            </a:r>
            <a:endParaRPr lang="en-US" sz="1200" dirty="0" smtClean="0"/>
          </a:p>
          <a:p>
            <a:pPr algn="ctr"/>
            <a:endParaRPr lang="en-US" dirty="0" smtClean="0"/>
          </a:p>
          <a:p>
            <a:pPr algn="r"/>
            <a:endParaRPr lang="en-US" dirty="0" smtClean="0"/>
          </a:p>
          <a:p>
            <a:pPr algn="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29" name="Text Placeholder 17"/>
          <p:cNvSpPr txBox="1">
            <a:spLocks/>
          </p:cNvSpPr>
          <p:nvPr/>
        </p:nvSpPr>
        <p:spPr>
          <a:xfrm>
            <a:off x="2495548" y="5715000"/>
            <a:ext cx="3787140" cy="9616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 smtClean="0"/>
              <a:t>Services</a:t>
            </a:r>
            <a:r>
              <a:rPr lang="en-US" sz="1800" dirty="0" smtClean="0"/>
              <a:t>: I offer sponsored posts and product reviews/giveaways in nutrition, fitness and health niches. 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103245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</TotalTime>
  <Words>153</Words>
  <Application>Microsoft Office PowerPoint</Application>
  <PresentationFormat>On-screen Show (4:3)</PresentationFormat>
  <Paragraphs>13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Running  With  Perseverance  Got2Run4Me@gmail.com http://got2run4me.com</vt:lpstr>
    </vt:vector>
  </TitlesOfParts>
  <Company>Foley &amp; Lardner LLP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Running With Perseverance http://got2run4me.com</dc:title>
  <dc:creator>Courtenay Brinckerhoff</dc:creator>
  <cp:lastModifiedBy>Brinckerhoff, Courtenay C.</cp:lastModifiedBy>
  <cp:revision>16</cp:revision>
  <dcterms:created xsi:type="dcterms:W3CDTF">2013-12-26T21:53:39Z</dcterms:created>
  <dcterms:modified xsi:type="dcterms:W3CDTF">2015-07-10T12:41:17Z</dcterms:modified>
</cp:coreProperties>
</file>